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6" r:id="rId2"/>
    <p:sldId id="314" r:id="rId3"/>
    <p:sldId id="320" r:id="rId4"/>
    <p:sldId id="323" r:id="rId5"/>
    <p:sldId id="321" r:id="rId6"/>
    <p:sldId id="324" r:id="rId7"/>
    <p:sldId id="322" r:id="rId8"/>
    <p:sldId id="280" r:id="rId9"/>
    <p:sldId id="327" r:id="rId10"/>
    <p:sldId id="326" r:id="rId11"/>
    <p:sldId id="282" r:id="rId12"/>
    <p:sldId id="289" r:id="rId13"/>
    <p:sldId id="285" r:id="rId14"/>
    <p:sldId id="286" r:id="rId15"/>
    <p:sldId id="319" r:id="rId16"/>
    <p:sldId id="317" r:id="rId17"/>
    <p:sldId id="265" r:id="rId18"/>
    <p:sldId id="299" r:id="rId19"/>
    <p:sldId id="308" r:id="rId20"/>
    <p:sldId id="297" r:id="rId21"/>
    <p:sldId id="313" r:id="rId22"/>
    <p:sldId id="318" r:id="rId23"/>
    <p:sldId id="29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D32A8-424B-42B3-93A5-70B643D907FC}" type="datetimeFigureOut">
              <a:rPr lang="sr-Latn-RS" smtClean="0"/>
              <a:t>29.5.2023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198E0-EA0D-44FD-941E-0BFCCEA2E412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494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5928816" cy="648072"/>
          </a:xfrm>
        </p:spPr>
        <p:txBody>
          <a:bodyPr/>
          <a:lstStyle>
            <a:lvl1pPr>
              <a:defRPr baseline="0">
                <a:latin typeface="Arial" pitchFamily="34" charset="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buSzPct val="100000"/>
              <a:buFont typeface="Arial" pitchFamily="34" charset="0"/>
              <a:buChar char="&gt;"/>
              <a:defRPr lang="zh-TW" altLang="en-US" kern="1200" baseline="0" noProof="0" dirty="0" smtClean="0">
                <a:solidFill>
                  <a:srgbClr val="595959"/>
                </a:solidFill>
                <a:latin typeface="Arial" pitchFamily="34" charset="0"/>
                <a:ea typeface="微軟正黑體" pitchFamily="34" charset="-120"/>
                <a:cs typeface="ＭＳ Ｐゴシック" pitchFamily="-65" charset="-128"/>
              </a:defRPr>
            </a:lvl1pPr>
            <a:lvl2pPr>
              <a:spcBef>
                <a:spcPts val="600"/>
              </a:spcBef>
              <a:defRPr b="1" baseline="0">
                <a:latin typeface="Arial" pitchFamily="34" charset="0"/>
                <a:ea typeface="微軟正黑體" pitchFamily="34" charset="-120"/>
              </a:defRPr>
            </a:lvl2pPr>
            <a:lvl3pPr>
              <a:spcBef>
                <a:spcPts val="600"/>
              </a:spcBef>
              <a:defRPr b="1" baseline="0">
                <a:latin typeface="Arial" pitchFamily="34" charset="0"/>
                <a:ea typeface="微軟正黑體" pitchFamily="34" charset="-120"/>
              </a:defRPr>
            </a:lvl3pPr>
            <a:lvl4pPr>
              <a:spcBef>
                <a:spcPts val="600"/>
              </a:spcBef>
              <a:defRPr b="1" baseline="0">
                <a:solidFill>
                  <a:srgbClr val="C42B05"/>
                </a:solidFill>
                <a:latin typeface="Arial" pitchFamily="34" charset="0"/>
                <a:ea typeface="微軟正黑體" pitchFamily="34" charset="-120"/>
              </a:defRPr>
            </a:lvl4pPr>
            <a:lvl5pPr>
              <a:spcBef>
                <a:spcPts val="600"/>
              </a:spcBef>
              <a:defRPr b="1" baseline="0">
                <a:solidFill>
                  <a:srgbClr val="C42B05"/>
                </a:solidFill>
                <a:latin typeface="Arial" pitchFamily="34" charset="0"/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5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E258-CD75-4674-8EA3-0A22DDE737BD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BCD85-4FAB-4AB0-B73F-D86E6AF86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jpe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2714620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SAVREMENE TEHNOLOGIJE 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OBLIKOVANJA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PLASTIKE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785918" y="357166"/>
            <a:ext cx="60007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UNIVERZITET U NOVOM SADU</a:t>
            </a:r>
          </a:p>
          <a:p>
            <a:r>
              <a:rPr lang="en-US" dirty="0">
                <a:solidFill>
                  <a:schemeClr val="accent2"/>
                </a:solidFill>
              </a:rPr>
              <a:t>FAKULTET TEHNIČKIH NAUKA</a:t>
            </a:r>
          </a:p>
          <a:p>
            <a:r>
              <a:rPr lang="en-US" dirty="0">
                <a:solidFill>
                  <a:schemeClr val="accent2"/>
                </a:solidFill>
              </a:rPr>
              <a:t>DEPARTMAN ZA PROIZVODNO MAŠINSTVO</a:t>
            </a:r>
          </a:p>
        </p:txBody>
      </p:sp>
      <p:pic>
        <p:nvPicPr>
          <p:cNvPr id="41990" name="Picture 6" descr="FTN logo"/>
          <p:cNvPicPr>
            <a:picLocks noChangeAspect="1" noChangeArrowheads="1"/>
          </p:cNvPicPr>
          <p:nvPr/>
        </p:nvPicPr>
        <p:blipFill>
          <a:blip r:embed="rId2"/>
          <a:srcRect l="10016" t="10016" r="10016" b="10016"/>
          <a:stretch>
            <a:fillRect/>
          </a:stretch>
        </p:blipFill>
        <p:spPr bwMode="auto">
          <a:xfrm>
            <a:off x="6084168" y="135908"/>
            <a:ext cx="1144588" cy="1144588"/>
          </a:xfrm>
          <a:prstGeom prst="rect">
            <a:avLst/>
          </a:prstGeom>
          <a:noFill/>
        </p:spPr>
      </p:pic>
      <p:pic>
        <p:nvPicPr>
          <p:cNvPr id="41991" name="Picture 7" descr="UNI logo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>
            <a:lum bright="48000"/>
          </a:blip>
          <a:srcRect/>
          <a:stretch>
            <a:fillRect/>
          </a:stretch>
        </p:blipFill>
        <p:spPr>
          <a:xfrm>
            <a:off x="533400" y="304800"/>
            <a:ext cx="1076325" cy="1143000"/>
          </a:xfrm>
        </p:spPr>
      </p:pic>
      <p:sp>
        <p:nvSpPr>
          <p:cNvPr id="6" name="TextBox 5"/>
          <p:cNvSpPr txBox="1"/>
          <p:nvPr/>
        </p:nvSpPr>
        <p:spPr>
          <a:xfrm>
            <a:off x="1071538" y="1785926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STUDIJSKI MODUL</a:t>
            </a:r>
            <a:endParaRPr lang="en-US" sz="4000" b="1" dirty="0"/>
          </a:p>
        </p:txBody>
      </p:sp>
      <p:pic>
        <p:nvPicPr>
          <p:cNvPr id="49154" name="Picture 2" descr="http://www.dpm.ftn.uns.ac.rs/templates/plava_p1_mod_dpm/images/dpm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167" y="198391"/>
            <a:ext cx="1004553" cy="101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15616" y="260648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ea typeface="+mj-ea"/>
                <a:cs typeface="+mj-cs"/>
              </a:rPr>
              <a:t>predmet: </a:t>
            </a:r>
            <a:r>
              <a:rPr lang="sr-Latn-RS" sz="2800" b="1" i="1" dirty="0" smtClean="0">
                <a:solidFill>
                  <a:srgbClr val="FF0000"/>
                </a:solidFill>
                <a:ea typeface="+mj-ea"/>
                <a:cs typeface="+mj-cs"/>
              </a:rPr>
              <a:t>Fizička i fazna stanja polimera</a:t>
            </a:r>
            <a:endParaRPr 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08720"/>
            <a:ext cx="5992217" cy="2161679"/>
          </a:xfrm>
          <a:prstGeom prst="rect">
            <a:avLst/>
          </a:prstGeom>
        </p:spPr>
      </p:pic>
      <p:sp>
        <p:nvSpPr>
          <p:cNvPr id="11" name="AutoShape 2" descr="Plastic - Polymers, Thermoplastics, Thermosets, and Reinforcements |  Britann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41779"/>
          <a:stretch/>
        </p:blipFill>
        <p:spPr>
          <a:xfrm>
            <a:off x="4499992" y="3607980"/>
            <a:ext cx="3528392" cy="2706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3" y="3578893"/>
            <a:ext cx="3298975" cy="22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82594"/>
          </a:xfrm>
        </p:spPr>
        <p:txBody>
          <a:bodyPr>
            <a:normAutofit/>
          </a:bodyPr>
          <a:lstStyle/>
          <a:p>
            <a:r>
              <a:rPr lang="sr-Latn-CS" sz="2800" b="1" i="1" dirty="0" smtClean="0">
                <a:solidFill>
                  <a:srgbClr val="FF0000"/>
                </a:solidFill>
              </a:rPr>
              <a:t>predmet</a:t>
            </a:r>
            <a:r>
              <a:rPr lang="sr-Cyrl-CS" sz="2800" b="1" i="1" dirty="0" smtClean="0">
                <a:solidFill>
                  <a:srgbClr val="FF0000"/>
                </a:solidFill>
              </a:rPr>
              <a:t>: </a:t>
            </a:r>
            <a:r>
              <a:rPr lang="sr-Cyrl-CS" sz="2800" b="1" i="1" dirty="0" err="1" smtClean="0">
                <a:solidFill>
                  <a:srgbClr val="FF0000"/>
                </a:solidFill>
              </a:rPr>
              <a:t>Tehnologij</a:t>
            </a:r>
            <a:r>
              <a:rPr lang="sr-Latn-RS" sz="2800" b="1" i="1" dirty="0" smtClean="0">
                <a:solidFill>
                  <a:srgbClr val="FF0000"/>
                </a:solidFill>
              </a:rPr>
              <a:t>e</a:t>
            </a:r>
            <a:r>
              <a:rPr lang="sr-Cyrl-CS" sz="2800" b="1" i="1" dirty="0" smtClean="0">
                <a:solidFill>
                  <a:srgbClr val="FF0000"/>
                </a:solidFill>
              </a:rPr>
              <a:t> oblikovanja plastike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0" y="928670"/>
            <a:ext cx="3491880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hr-HR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KONTINUIRANI POSTUPCI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hr-HR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CIKLIČKI POSTUPCI</a:t>
            </a:r>
          </a:p>
          <a:p>
            <a:pPr marL="363538" indent="-363538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hr-HR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hr-HR" sz="160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85" name="Picture 33" descr="Image result for polymers and plas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24" y="857396"/>
            <a:ext cx="4751976" cy="356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7" name="Picture 35" descr="Image result for plastic processing metho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57053"/>
            <a:ext cx="4031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1" y="4938372"/>
            <a:ext cx="487438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sinaza IP -Simulacij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1509172"/>
            <a:ext cx="3729679" cy="2915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predmet</a:t>
            </a:r>
            <a:r>
              <a:rPr lang="en-US" sz="2800" b="1" i="1" dirty="0" smtClean="0">
                <a:solidFill>
                  <a:srgbClr val="FF0000"/>
                </a:solidFill>
              </a:rPr>
              <a:t>: Ma</a:t>
            </a:r>
            <a:r>
              <a:rPr lang="sr-Latn-CS" sz="2800" b="1" i="1" dirty="0" smtClean="0">
                <a:solidFill>
                  <a:srgbClr val="FF0000"/>
                </a:solidFill>
              </a:rPr>
              <a:t>šine i uređaji za preradu plastike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43010" name="Picture 2" descr="mas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t="6194" r="8687" b="9290"/>
          <a:stretch>
            <a:fillRect/>
          </a:stretch>
        </p:blipFill>
        <p:spPr bwMode="auto">
          <a:xfrm>
            <a:off x="-61573" y="4347275"/>
            <a:ext cx="4068525" cy="239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injection molding machine anim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9"/>
          <a:stretch/>
        </p:blipFill>
        <p:spPr bwMode="auto">
          <a:xfrm>
            <a:off x="3987405" y="3836148"/>
            <a:ext cx="5076056" cy="29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plastic extrusion diagr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9"/>
          <a:stretch/>
        </p:blipFill>
        <p:spPr bwMode="auto">
          <a:xfrm>
            <a:off x="0" y="764703"/>
            <a:ext cx="4697431" cy="305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://cfnewsads.thomasnet.com/images/large/454/4548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5748" r="3563" b="11100"/>
          <a:stretch/>
        </p:blipFill>
        <p:spPr bwMode="auto">
          <a:xfrm>
            <a:off x="4659992" y="1167935"/>
            <a:ext cx="4505198" cy="22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predmet</a:t>
            </a:r>
            <a:r>
              <a:rPr lang="en-US" sz="2800" b="1" i="1" dirty="0" smtClean="0">
                <a:solidFill>
                  <a:srgbClr val="FF0000"/>
                </a:solidFill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Projektovanje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alata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za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plastiku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859"/>
          <a:stretch>
            <a:fillRect/>
          </a:stretch>
        </p:blipFill>
        <p:spPr bwMode="auto">
          <a:xfrm>
            <a:off x="0" y="675183"/>
            <a:ext cx="4115846" cy="334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 descr="new-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1418" y="4286256"/>
            <a:ext cx="4292582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new-2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357694"/>
            <a:ext cx="4143404" cy="237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solfins.com/cms_upload/pages/files/514_propagiranje_izmen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/>
          <a:stretch>
            <a:fillRect/>
          </a:stretch>
        </p:blipFill>
        <p:spPr bwMode="auto">
          <a:xfrm>
            <a:off x="4231140" y="889554"/>
            <a:ext cx="4912860" cy="3129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0"/>
            <a:ext cx="7772400" cy="642918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000099"/>
                </a:solidFill>
                <a:latin typeface="+mn-lt"/>
              </a:rPr>
              <a:t>SOFTVERSKI PAKETI</a:t>
            </a:r>
            <a:endParaRPr lang="en-US" sz="2800" b="1" i="1" dirty="0" smtClean="0">
              <a:latin typeface="+mn-lt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13" y="750075"/>
            <a:ext cx="9144000" cy="3714776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sl-SI" sz="1800" b="1" i="1" dirty="0" smtClean="0">
                <a:solidFill>
                  <a:srgbClr val="FF0000"/>
                </a:solidFill>
              </a:rPr>
              <a:t>1. Programski paketi za automatizovano projektovanje</a:t>
            </a:r>
            <a:r>
              <a:rPr lang="en-US" sz="1800" b="1" i="1" dirty="0" smtClean="0">
                <a:solidFill>
                  <a:srgbClr val="FF0000"/>
                </a:solidFill>
              </a:rPr>
              <a:t> (CAD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modelovanje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alata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i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delova</a:t>
            </a:r>
            <a:r>
              <a:rPr lang="en-US" sz="1800" b="1" i="1" dirty="0" smtClean="0">
                <a:solidFill>
                  <a:srgbClr val="FF0000"/>
                </a:solidFill>
              </a:rPr>
              <a:t>)</a:t>
            </a:r>
            <a:r>
              <a:rPr lang="sl-SI" sz="1800" b="1" i="1" dirty="0" smtClean="0">
                <a:solidFill>
                  <a:srgbClr val="FF0000"/>
                </a:solidFill>
              </a:rPr>
              <a:t>:</a:t>
            </a:r>
            <a:endParaRPr lang="sl-SI" sz="1800" b="1" dirty="0" smtClean="0">
              <a:solidFill>
                <a:srgbClr val="FF0000"/>
              </a:solidFill>
            </a:endParaRPr>
          </a:p>
          <a:p>
            <a:pPr marL="609600" indent="-339725">
              <a:lnSpc>
                <a:spcPct val="90000"/>
              </a:lnSpc>
            </a:pPr>
            <a:r>
              <a:rPr lang="sl-SI" sz="1700" b="1" dirty="0" smtClean="0">
                <a:solidFill>
                  <a:srgbClr val="3333FF"/>
                </a:solidFill>
              </a:rPr>
              <a:t>AutoCad/Mechanical </a:t>
            </a:r>
          </a:p>
          <a:p>
            <a:pPr marL="609600" indent="-339725">
              <a:lnSpc>
                <a:spcPct val="90000"/>
              </a:lnSpc>
            </a:pPr>
            <a:r>
              <a:rPr lang="sl-SI" sz="1700" b="1" dirty="0" smtClean="0">
                <a:solidFill>
                  <a:srgbClr val="3333FF"/>
                </a:solidFill>
              </a:rPr>
              <a:t>Pro/Engineer</a:t>
            </a:r>
          </a:p>
          <a:p>
            <a:pPr marL="609600" indent="-339725">
              <a:lnSpc>
                <a:spcPct val="90000"/>
              </a:lnSpc>
            </a:pPr>
            <a:r>
              <a:rPr lang="sl-SI" sz="1700" b="1" dirty="0" smtClean="0">
                <a:solidFill>
                  <a:srgbClr val="3333FF"/>
                </a:solidFill>
              </a:rPr>
              <a:t>Catia</a:t>
            </a:r>
          </a:p>
          <a:p>
            <a:pPr marL="609600" indent="-339725">
              <a:lnSpc>
                <a:spcPct val="90000"/>
              </a:lnSpc>
            </a:pPr>
            <a:r>
              <a:rPr lang="en-US" sz="1700" b="1" dirty="0" smtClean="0">
                <a:solidFill>
                  <a:srgbClr val="3333FF"/>
                </a:solidFill>
              </a:rPr>
              <a:t>UGS NX</a:t>
            </a:r>
            <a:endParaRPr lang="sl-SI" sz="1700" b="1" dirty="0" smtClean="0">
              <a:solidFill>
                <a:srgbClr val="3333FF"/>
              </a:solidFill>
            </a:endParaRPr>
          </a:p>
          <a:p>
            <a:pPr marL="609600" indent="-339725">
              <a:lnSpc>
                <a:spcPct val="90000"/>
              </a:lnSpc>
            </a:pPr>
            <a:r>
              <a:rPr lang="sl-SI" sz="1700" b="1" dirty="0" smtClean="0">
                <a:solidFill>
                  <a:srgbClr val="3333FF"/>
                </a:solidFill>
              </a:rPr>
              <a:t>SolidEdge...</a:t>
            </a: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l-SI" sz="1800" b="1" i="1" dirty="0" smtClean="0">
                <a:solidFill>
                  <a:srgbClr val="FF0000"/>
                </a:solidFill>
              </a:rPr>
              <a:t>2. Softverski paket za simulaciju procesa </a:t>
            </a:r>
            <a:endParaRPr lang="en-US" sz="1800" b="1" i="1" dirty="0" smtClean="0">
              <a:solidFill>
                <a:srgbClr val="FF0000"/>
              </a:solidFill>
            </a:endParaRP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sl-SI" sz="1800" b="1" i="1" dirty="0" smtClean="0">
                <a:solidFill>
                  <a:srgbClr val="FF0000"/>
                </a:solidFill>
              </a:rPr>
              <a:t>oblikovanja</a:t>
            </a:r>
            <a:r>
              <a:rPr lang="en-US" sz="1800" b="1" i="1" dirty="0" smtClean="0">
                <a:solidFill>
                  <a:srgbClr val="FF0000"/>
                </a:solidFill>
              </a:rPr>
              <a:t> (CAE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analiza</a:t>
            </a:r>
            <a:r>
              <a:rPr lang="en-US" sz="1800" b="1" i="1" dirty="0" smtClean="0">
                <a:solidFill>
                  <a:srgbClr val="FF0000"/>
                </a:solidFill>
              </a:rPr>
              <a:t>) – </a:t>
            </a:r>
            <a:r>
              <a:rPr lang="en-US" sz="2200" b="1" i="1" dirty="0" smtClean="0">
                <a:solidFill>
                  <a:srgbClr val="002060"/>
                </a:solidFill>
              </a:rPr>
              <a:t>MOLDEX3D</a:t>
            </a:r>
            <a:endParaRPr lang="sl-SI" sz="2200" b="1" i="1" dirty="0" smtClean="0">
              <a:solidFill>
                <a:srgbClr val="002060"/>
              </a:solidFill>
            </a:endParaRPr>
          </a:p>
          <a:p>
            <a:pPr marL="539750" indent="-269875">
              <a:lnSpc>
                <a:spcPct val="90000"/>
              </a:lnSpc>
            </a:pPr>
            <a:r>
              <a:rPr lang="en-US" sz="1700" b="1" i="1" dirty="0" err="1" smtClean="0">
                <a:solidFill>
                  <a:srgbClr val="3333FF"/>
                </a:solidFill>
              </a:rPr>
              <a:t>Provera</a:t>
            </a:r>
            <a:r>
              <a:rPr lang="en-US" sz="1700" b="1" i="1" dirty="0" smtClean="0">
                <a:solidFill>
                  <a:srgbClr val="3333FF"/>
                </a:solidFill>
              </a:rPr>
              <a:t> </a:t>
            </a:r>
            <a:r>
              <a:rPr lang="en-US" sz="1700" b="1" i="1" dirty="0" err="1" smtClean="0">
                <a:solidFill>
                  <a:srgbClr val="3333FF"/>
                </a:solidFill>
              </a:rPr>
              <a:t>mesta</a:t>
            </a:r>
            <a:r>
              <a:rPr lang="en-US" sz="1700" b="1" i="1" dirty="0" smtClean="0">
                <a:solidFill>
                  <a:srgbClr val="3333FF"/>
                </a:solidFill>
              </a:rPr>
              <a:t> </a:t>
            </a:r>
            <a:r>
              <a:rPr lang="en-US" sz="1700" b="1" i="1" dirty="0" err="1" smtClean="0">
                <a:solidFill>
                  <a:srgbClr val="3333FF"/>
                </a:solidFill>
              </a:rPr>
              <a:t>ubrizgavanja</a:t>
            </a:r>
            <a:endParaRPr lang="en-US" sz="1700" b="1" i="1" dirty="0" smtClean="0">
              <a:solidFill>
                <a:srgbClr val="3333FF"/>
              </a:solidFill>
            </a:endParaRPr>
          </a:p>
          <a:p>
            <a:pPr marL="539750" indent="-269875">
              <a:lnSpc>
                <a:spcPct val="90000"/>
              </a:lnSpc>
            </a:pPr>
            <a:r>
              <a:rPr lang="en-US" sz="1700" b="1" i="1" dirty="0" err="1" smtClean="0">
                <a:solidFill>
                  <a:srgbClr val="3333FF"/>
                </a:solidFill>
              </a:rPr>
              <a:t>Linije</a:t>
            </a:r>
            <a:r>
              <a:rPr lang="en-US" sz="1700" b="1" i="1" dirty="0" smtClean="0">
                <a:solidFill>
                  <a:srgbClr val="3333FF"/>
                </a:solidFill>
              </a:rPr>
              <a:t> </a:t>
            </a:r>
            <a:r>
              <a:rPr lang="en-US" sz="1700" b="1" i="1" dirty="0" err="1" smtClean="0">
                <a:solidFill>
                  <a:srgbClr val="3333FF"/>
                </a:solidFill>
              </a:rPr>
              <a:t>spajanja</a:t>
            </a:r>
            <a:endParaRPr lang="en-US" sz="1700" b="1" i="1" dirty="0" smtClean="0">
              <a:solidFill>
                <a:srgbClr val="3333FF"/>
              </a:solidFill>
            </a:endParaRPr>
          </a:p>
          <a:p>
            <a:pPr marL="539750" indent="-269875">
              <a:lnSpc>
                <a:spcPct val="90000"/>
              </a:lnSpc>
            </a:pPr>
            <a:r>
              <a:rPr lang="en-US" sz="1700" b="1" i="1" dirty="0" err="1" smtClean="0">
                <a:solidFill>
                  <a:srgbClr val="3333FF"/>
                </a:solidFill>
              </a:rPr>
              <a:t>Kvalitet</a:t>
            </a:r>
            <a:r>
              <a:rPr lang="en-US" sz="1700" b="1" i="1" dirty="0" smtClean="0">
                <a:solidFill>
                  <a:srgbClr val="3333FF"/>
                </a:solidFill>
              </a:rPr>
              <a:t> </a:t>
            </a:r>
            <a:r>
              <a:rPr lang="en-US" sz="1700" b="1" i="1" dirty="0" err="1" smtClean="0">
                <a:solidFill>
                  <a:srgbClr val="3333FF"/>
                </a:solidFill>
              </a:rPr>
              <a:t>otpreska</a:t>
            </a:r>
            <a:endParaRPr lang="en-US" sz="1700" b="1" i="1" dirty="0" smtClean="0">
              <a:solidFill>
                <a:srgbClr val="3333FF"/>
              </a:solidFill>
            </a:endParaRPr>
          </a:p>
          <a:p>
            <a:pPr marL="539750" indent="-269875">
              <a:lnSpc>
                <a:spcPct val="90000"/>
              </a:lnSpc>
            </a:pPr>
            <a:r>
              <a:rPr lang="sl-SI" sz="1700" b="1" i="1" dirty="0" smtClean="0">
                <a:solidFill>
                  <a:srgbClr val="3333FF"/>
                </a:solidFill>
              </a:rPr>
              <a:t>Analiza napona</a:t>
            </a:r>
          </a:p>
          <a:p>
            <a:pPr marL="539750" indent="-269875">
              <a:lnSpc>
                <a:spcPct val="90000"/>
              </a:lnSpc>
            </a:pPr>
            <a:r>
              <a:rPr lang="sl-SI" sz="1700" b="1" i="1" dirty="0" smtClean="0">
                <a:solidFill>
                  <a:srgbClr val="3333FF"/>
                </a:solidFill>
              </a:rPr>
              <a:t>Toplotna analiza</a:t>
            </a:r>
          </a:p>
          <a:p>
            <a:pPr marL="539750" indent="-269875">
              <a:lnSpc>
                <a:spcPct val="90000"/>
              </a:lnSpc>
            </a:pPr>
            <a:r>
              <a:rPr lang="sl-SI" sz="1700" b="1" i="1" dirty="0" smtClean="0">
                <a:solidFill>
                  <a:srgbClr val="3333FF"/>
                </a:solidFill>
              </a:rPr>
              <a:t>Tečenje materijala</a:t>
            </a:r>
          </a:p>
          <a:p>
            <a:pPr marL="539750" indent="-269875">
              <a:lnSpc>
                <a:spcPct val="90000"/>
              </a:lnSpc>
            </a:pPr>
            <a:r>
              <a:rPr lang="sl-SI" sz="1700" b="1" i="1" dirty="0" smtClean="0">
                <a:solidFill>
                  <a:srgbClr val="3333FF"/>
                </a:solidFill>
              </a:rPr>
              <a:t>Greške</a:t>
            </a:r>
            <a:endParaRPr lang="sl-SI" sz="1700" b="1" i="1" dirty="0" smtClean="0"/>
          </a:p>
          <a:p>
            <a:pPr marL="609600" indent="-609600">
              <a:lnSpc>
                <a:spcPct val="90000"/>
              </a:lnSpc>
            </a:pPr>
            <a:endParaRPr lang="en-US" sz="1800" i="1" dirty="0" smtClean="0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0" y="4572008"/>
            <a:ext cx="4429124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90000"/>
              </a:lnSpc>
              <a:buFontTx/>
              <a:buAutoNum type="arabicPeriod" startAt="3"/>
            </a:pPr>
            <a:r>
              <a:rPr lang="en-US" b="1" i="1" dirty="0" err="1" smtClean="0">
                <a:solidFill>
                  <a:srgbClr val="FF0000"/>
                </a:solidFill>
              </a:rPr>
              <a:t>Softveri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za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CAM, CAPP</a:t>
            </a:r>
            <a:endParaRPr lang="en-US" b="1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0883" y="3714752"/>
            <a:ext cx="4675960" cy="309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/>
          <p:cNvSpPr/>
          <p:nvPr/>
        </p:nvSpPr>
        <p:spPr>
          <a:xfrm>
            <a:off x="2643174" y="3571876"/>
            <a:ext cx="928694" cy="28575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108030"/>
            <a:ext cx="4221723" cy="25187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12" y="3645024"/>
            <a:ext cx="4071727" cy="3048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11" y="3645024"/>
            <a:ext cx="4367889" cy="3048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379" y="836712"/>
            <a:ext cx="4413621" cy="269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5" y="836712"/>
            <a:ext cx="3600000" cy="2695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6" y="180151"/>
            <a:ext cx="6970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… jedan Master rad iz predmeta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Projektovanje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alata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plastiku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94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 result for heat treatment of injection molding too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8"/>
          <a:stretch/>
        </p:blipFill>
        <p:spPr bwMode="auto">
          <a:xfrm>
            <a:off x="107504" y="1412776"/>
            <a:ext cx="516049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predmet</a:t>
            </a:r>
            <a:r>
              <a:rPr lang="en-US" sz="2800" b="1" i="1" dirty="0" smtClean="0">
                <a:solidFill>
                  <a:srgbClr val="FF0000"/>
                </a:solidFill>
              </a:rPr>
              <a:t>: </a:t>
            </a:r>
            <a:r>
              <a:rPr lang="sr-Latn-RS" sz="2800" b="1" i="1" dirty="0" smtClean="0">
                <a:solidFill>
                  <a:srgbClr val="FF0000"/>
                </a:solidFill>
              </a:rPr>
              <a:t>Termička obrada savremenih alata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50180" name="Picture 4" descr="Image result for surface heat treat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29" y="4114862"/>
            <a:ext cx="3600000" cy="240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600000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9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mage result for rapid prototyping applications examp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2" y="503964"/>
            <a:ext cx="530886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55576" y="-35519"/>
            <a:ext cx="769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Latn-RS" sz="2800" b="1" i="1" dirty="0" smtClean="0">
                <a:solidFill>
                  <a:srgbClr val="FF0000"/>
                </a:solidFill>
              </a:rPr>
              <a:t>Predmet: </a:t>
            </a:r>
            <a:r>
              <a:rPr lang="en-US" sz="2800" b="1" i="1" dirty="0" smtClean="0">
                <a:solidFill>
                  <a:srgbClr val="FF0000"/>
                </a:solidFill>
              </a:rPr>
              <a:t>BRZA IZRADA PROTOTIPA I ALATA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324" descr="SLA_7000_System_Operato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9729" y="1445650"/>
            <a:ext cx="2275675" cy="228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99" y="4232117"/>
            <a:ext cx="3528913" cy="2616559"/>
          </a:xfrm>
          <a:prstGeom prst="rect">
            <a:avLst/>
          </a:prstGeom>
        </p:spPr>
      </p:pic>
      <p:pic>
        <p:nvPicPr>
          <p:cNvPr id="10" name="Picture 4" descr="http://www.stratasys.com/~/media/en/Resources/Case%20Studies/Automotive/Lamborghini/Lamborghini_427.ash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40492"/>
            <a:ext cx="3263809" cy="20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4101319"/>
            <a:ext cx="2278159" cy="24403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ietbithucpham.com/uploads/news/2014_04/van-chuy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6"/>
          <a:stretch/>
        </p:blipFill>
        <p:spPr bwMode="auto">
          <a:xfrm>
            <a:off x="971600" y="613902"/>
            <a:ext cx="7509233" cy="425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0910" y="15785"/>
            <a:ext cx="8482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predmet</a:t>
            </a:r>
            <a:r>
              <a:rPr lang="en-US" sz="2800" b="1" i="1" dirty="0">
                <a:solidFill>
                  <a:srgbClr val="FF0000"/>
                </a:solidFill>
              </a:rPr>
              <a:t>: </a:t>
            </a:r>
            <a:r>
              <a:rPr lang="sr-Latn-RS" sz="2800" b="1" i="1" dirty="0" smtClean="0">
                <a:solidFill>
                  <a:srgbClr val="FF0000"/>
                </a:solidFill>
              </a:rPr>
              <a:t>Savremeni </a:t>
            </a:r>
            <a:r>
              <a:rPr lang="sr-Latn-RS" sz="2800" b="1" i="1" dirty="0" err="1" smtClean="0">
                <a:solidFill>
                  <a:srgbClr val="FF0000"/>
                </a:solidFill>
              </a:rPr>
              <a:t>obradni</a:t>
            </a:r>
            <a:r>
              <a:rPr lang="sr-Latn-RS" sz="2800" b="1" i="1" dirty="0" smtClean="0">
                <a:solidFill>
                  <a:srgbClr val="FF0000"/>
                </a:solidFill>
              </a:rPr>
              <a:t> sistemi za preradu plastike</a:t>
            </a:r>
            <a:endParaRPr lang="sr-Latn-RS" sz="2800" dirty="0"/>
          </a:p>
        </p:txBody>
      </p:sp>
      <p:pic>
        <p:nvPicPr>
          <p:cNvPr id="51204" name="Picture 4" descr="Image result for plastic film extrusion mach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" y="5013176"/>
            <a:ext cx="4448182" cy="171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Image result for plastic film extrusion mach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7707" r="616" b="7707"/>
          <a:stretch/>
        </p:blipFill>
        <p:spPr bwMode="auto">
          <a:xfrm>
            <a:off x="4654208" y="5074880"/>
            <a:ext cx="4320481" cy="158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4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82594"/>
          </a:xfrm>
        </p:spPr>
        <p:txBody>
          <a:bodyPr>
            <a:normAutofit/>
          </a:bodyPr>
          <a:lstStyle/>
          <a:p>
            <a:r>
              <a:rPr lang="sr-Latn-CS" sz="2800" b="1" i="1" dirty="0" smtClean="0">
                <a:solidFill>
                  <a:srgbClr val="FF0000"/>
                </a:solidFill>
              </a:rPr>
              <a:t>predmet</a:t>
            </a:r>
            <a:r>
              <a:rPr lang="sr-Cyrl-CS" sz="2800" b="1" i="1" dirty="0" smtClean="0">
                <a:solidFill>
                  <a:srgbClr val="FF0000"/>
                </a:solidFill>
              </a:rPr>
              <a:t>: </a:t>
            </a:r>
            <a:r>
              <a:rPr lang="sr-Latn-RS" sz="2800" b="1" i="1" dirty="0" smtClean="0">
                <a:solidFill>
                  <a:srgbClr val="FF0000"/>
                </a:solidFill>
              </a:rPr>
              <a:t>Dizajn i funkcionalnost proizvoda</a:t>
            </a:r>
            <a:endParaRPr lang="en-US" sz="2800" dirty="0"/>
          </a:p>
        </p:txBody>
      </p:sp>
      <p:pic>
        <p:nvPicPr>
          <p:cNvPr id="47106" name="Picture 2" descr="http://img.weiku.com/waterpicture/2011/10/29/15/Modern_Design_Plastic_Relax_Folding_Chair_TWB_A906_63457064151499862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3" y="980728"/>
            <a:ext cx="3408313" cy="25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www.x-castro.com/ima/bottl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55" y="1052736"/>
            <a:ext cx="4104456" cy="256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http://4.bp.blogspot.com/-5M2n46AXVEA/UKTZbmgWXsI/AAAAAAAAUCY/QkZ_RMxKp8s/s640/Pictures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9" y="3738144"/>
            <a:ext cx="3834586" cy="28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3762231"/>
            <a:ext cx="2643587" cy="28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" r="5249" b="171"/>
          <a:stretch/>
        </p:blipFill>
        <p:spPr>
          <a:xfrm>
            <a:off x="0" y="-198014"/>
            <a:ext cx="5688632" cy="4032448"/>
          </a:xfrm>
          <a:prstGeom prst="rect">
            <a:avLst/>
          </a:prstGeom>
        </p:spPr>
      </p:pic>
      <p:pic>
        <p:nvPicPr>
          <p:cNvPr id="43014" name="Picture 6" descr="Image result for polymers and plas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39" y="148542"/>
            <a:ext cx="3318361" cy="29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Image result for polymers and plas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5" y="3978091"/>
            <a:ext cx="3740091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3488259"/>
            <a:ext cx="5044720" cy="33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underdesign.files.wordpress.com/2010/01/plasticrecyclingchart.jpg?w=700&amp;h=4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"/>
          <a:stretch/>
        </p:blipFill>
        <p:spPr bwMode="auto">
          <a:xfrm>
            <a:off x="107504" y="710366"/>
            <a:ext cx="5136673" cy="304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600" y="35151"/>
            <a:ext cx="7352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predmet</a:t>
            </a:r>
            <a:r>
              <a:rPr lang="en-US" sz="3200" b="1" i="1" dirty="0">
                <a:solidFill>
                  <a:srgbClr val="FF0000"/>
                </a:solidFill>
              </a:rPr>
              <a:t>: </a:t>
            </a:r>
            <a:r>
              <a:rPr lang="sr-Latn-RS" sz="3200" b="1" i="1" dirty="0" smtClean="0">
                <a:solidFill>
                  <a:srgbClr val="FF0000"/>
                </a:solidFill>
              </a:rPr>
              <a:t>Plastika i zaštita životne sredine </a:t>
            </a:r>
            <a:endParaRPr lang="sr-Latn-RS" sz="3200" dirty="0"/>
          </a:p>
        </p:txBody>
      </p:sp>
      <p:pic>
        <p:nvPicPr>
          <p:cNvPr id="8" name="Picture 4" descr="Image result for plastic recycl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14153"/>
            <a:ext cx="3600000" cy="27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Recycling Process&#10;Plastic Recycling&#10;Plastic recycling, 2014&#10;(http://biophysics.sbg.ac.at/waste/plastic.htm)&#10;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26847" r="8761" b="10022"/>
          <a:stretch/>
        </p:blipFill>
        <p:spPr bwMode="auto">
          <a:xfrm>
            <a:off x="4067944" y="4118667"/>
            <a:ext cx="4927590" cy="26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Image result for plastic recycling process for k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89" y="566198"/>
            <a:ext cx="2747870" cy="355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5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9724" y="926785"/>
            <a:ext cx="6336704" cy="762000"/>
          </a:xfrm>
        </p:spPr>
        <p:txBody>
          <a:bodyPr>
            <a:noAutofit/>
          </a:bodyPr>
          <a:lstStyle/>
          <a:p>
            <a:r>
              <a:rPr lang="sr-Latn-RS" sz="3600" b="1" i="1" dirty="0" smtClean="0">
                <a:solidFill>
                  <a:srgbClr val="FF0000"/>
                </a:solidFill>
                <a:latin typeface="Arial" charset="0"/>
              </a:rPr>
              <a:t>Zašto ovaj modul?</a:t>
            </a:r>
            <a:r>
              <a:rPr lang="en-US" sz="3600" b="1" dirty="0" smtClean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600" b="1" dirty="0">
                <a:solidFill>
                  <a:srgbClr val="000099"/>
                </a:solidFill>
                <a:latin typeface="Arial" charset="0"/>
              </a:rPr>
              <a:t/>
            </a:r>
            <a:br>
              <a:rPr lang="en-US" sz="3600" b="1" dirty="0">
                <a:solidFill>
                  <a:srgbClr val="000099"/>
                </a:solidFill>
                <a:latin typeface="Arial" charset="0"/>
              </a:rPr>
            </a:br>
            <a:endParaRPr lang="en-US" sz="36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1694" y="1688785"/>
            <a:ext cx="8643998" cy="321471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ogroman asortiman proizvoda na bazi polimera (plastika, guma, itd.) 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uzlazni trend proizvodnje i prerade polimera u svetu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značajna proizvodnja delova od plastike u našoj zemlji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kontinuirana zamena metalnih delova komponentama od plastike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svakodnevni razvoj novih materijala na bazi polimera (kompoziti, nano-materijali, </a:t>
            </a:r>
            <a:r>
              <a:rPr lang="sr-Latn-RS" sz="1800" b="1" dirty="0" err="1" smtClean="0">
                <a:solidFill>
                  <a:srgbClr val="3333FF"/>
                </a:solidFill>
                <a:latin typeface="Arial" charset="0"/>
              </a:rPr>
              <a:t>biopolimeri</a:t>
            </a: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 itd.)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tehnologije prerade </a:t>
            </a:r>
            <a:r>
              <a:rPr lang="sr-Latn-RS" sz="1800" b="1" dirty="0" err="1" smtClean="0">
                <a:solidFill>
                  <a:srgbClr val="3333FF"/>
                </a:solidFill>
                <a:latin typeface="Arial" charset="0"/>
              </a:rPr>
              <a:t>polimernih</a:t>
            </a: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 materijala veoma su zastupljene u malim i srednjim preduzećima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3333FF"/>
                </a:solidFill>
                <a:latin typeface="Arial" charset="0"/>
              </a:rPr>
              <a:t>mogućnost naučno-istraživačkog, poseta fabrikama, stručna praksa i radno angažovanje tokom studija…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r-Latn-RS" sz="1800" b="1" dirty="0" smtClean="0">
                <a:solidFill>
                  <a:srgbClr val="FF0000"/>
                </a:solidFill>
                <a:latin typeface="Copperplate Gothic Bold" panose="020E0705020206020404" pitchFamily="34" charset="0"/>
              </a:rPr>
              <a:t>NA TRŽIŠTU RADA POSTOJI NEDOSTATAK INŽENJERA OVOGA PROFILA, A POTRAŽNJA ZA NJIMA JE PERMANENTNA!!!!!!!!</a:t>
            </a:r>
            <a:endParaRPr lang="sr-Latn-RS" sz="1800" b="1" dirty="0">
              <a:solidFill>
                <a:srgbClr val="FF0000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9217" name="Picture 1" descr="C:\Program Files\Microsoft Office\MEDIA\CAGCAT10\j0285698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4370" y="64183"/>
            <a:ext cx="1485404" cy="1587242"/>
          </a:xfrm>
          <a:prstGeom prst="rect">
            <a:avLst/>
          </a:prstGeom>
          <a:noFill/>
        </p:spPr>
      </p:pic>
      <p:pic>
        <p:nvPicPr>
          <p:cNvPr id="9225" name="Picture 9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643" y="230221"/>
            <a:ext cx="1490133" cy="1255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8398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tn nova masina za plastiku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4449" r="15876"/>
          <a:stretch/>
        </p:blipFill>
        <p:spPr bwMode="auto">
          <a:xfrm>
            <a:off x="1115549" y="3380945"/>
            <a:ext cx="4276539" cy="34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-16214"/>
            <a:ext cx="6905625" cy="3362325"/>
          </a:xfrm>
          <a:prstGeom prst="rect">
            <a:avLst/>
          </a:prstGeom>
        </p:spPr>
      </p:pic>
      <p:pic>
        <p:nvPicPr>
          <p:cNvPr id="2050" name="Picture 2" descr="Image result for telsonic ultrasonics 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84175"/>
            <a:ext cx="2794638" cy="322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94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GDE SE ZAPOSLITI?!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err="1" smtClean="0"/>
              <a:t>Hipol</a:t>
            </a:r>
            <a:r>
              <a:rPr lang="en-US" sz="2400" dirty="0" smtClean="0"/>
              <a:t> - </a:t>
            </a:r>
            <a:r>
              <a:rPr lang="en-US" sz="2400" dirty="0" err="1" smtClean="0"/>
              <a:t>Od</a:t>
            </a:r>
            <a:r>
              <a:rPr lang="sr-Latn-CS" sz="2400" dirty="0" smtClean="0"/>
              <a:t>žaci</a:t>
            </a:r>
          </a:p>
          <a:p>
            <a:r>
              <a:rPr lang="en-US" sz="2400" dirty="0" err="1" smtClean="0"/>
              <a:t>Aling</a:t>
            </a:r>
            <a:r>
              <a:rPr lang="en-US" sz="2400" dirty="0" smtClean="0"/>
              <a:t> </a:t>
            </a:r>
            <a:r>
              <a:rPr lang="en-US" sz="2400" dirty="0" err="1" smtClean="0"/>
              <a:t>Conel</a:t>
            </a:r>
            <a:r>
              <a:rPr lang="en-US" sz="2400" dirty="0" smtClean="0"/>
              <a:t> – </a:t>
            </a:r>
            <a:r>
              <a:rPr lang="en-US" sz="2400" dirty="0" err="1" smtClean="0"/>
              <a:t>Gajdobra</a:t>
            </a:r>
            <a:endParaRPr lang="en-US" sz="2400" dirty="0" smtClean="0"/>
          </a:p>
          <a:p>
            <a:r>
              <a:rPr lang="en-US" sz="2400" dirty="0" err="1" smtClean="0"/>
              <a:t>Hemofarm</a:t>
            </a:r>
            <a:r>
              <a:rPr lang="en-US" sz="2400" dirty="0" smtClean="0"/>
              <a:t> – </a:t>
            </a:r>
            <a:r>
              <a:rPr lang="en-US" sz="2400" dirty="0" err="1" smtClean="0"/>
              <a:t>Vr</a:t>
            </a:r>
            <a:r>
              <a:rPr lang="sr-Latn-CS" sz="2400" dirty="0" err="1" smtClean="0"/>
              <a:t>šac</a:t>
            </a:r>
            <a:endParaRPr lang="sr-Latn-CS" sz="2400" dirty="0" smtClean="0"/>
          </a:p>
          <a:p>
            <a:r>
              <a:rPr lang="sr-Latn-CS" sz="2400" dirty="0" err="1" smtClean="0"/>
              <a:t>Minakva</a:t>
            </a:r>
            <a:r>
              <a:rPr lang="sr-Latn-CS" sz="2400" dirty="0" smtClean="0"/>
              <a:t> – Novi Sad</a:t>
            </a:r>
          </a:p>
          <a:p>
            <a:r>
              <a:rPr lang="sr-Latn-CS" sz="2400" dirty="0" err="1" smtClean="0"/>
              <a:t>Inmold</a:t>
            </a:r>
            <a:r>
              <a:rPr lang="sr-Latn-CS" sz="2400" dirty="0" smtClean="0"/>
              <a:t> – Požega</a:t>
            </a:r>
          </a:p>
          <a:p>
            <a:r>
              <a:rPr lang="sr-Latn-CS" sz="2400" dirty="0" err="1" smtClean="0"/>
              <a:t>Peštan</a:t>
            </a:r>
            <a:r>
              <a:rPr lang="sr-Latn-CS" sz="2400" dirty="0" smtClean="0"/>
              <a:t> – Aranđelovac</a:t>
            </a:r>
          </a:p>
          <a:p>
            <a:r>
              <a:rPr lang="sr-Latn-CS" sz="2400" dirty="0" err="1" smtClean="0"/>
              <a:t>Apatinska</a:t>
            </a:r>
            <a:r>
              <a:rPr lang="sr-Latn-CS" sz="2400" dirty="0" smtClean="0"/>
              <a:t> pivara – Apatin</a:t>
            </a:r>
          </a:p>
          <a:p>
            <a:r>
              <a:rPr lang="sr-Latn-CS" sz="2400" dirty="0" smtClean="0"/>
              <a:t>Norma </a:t>
            </a:r>
            <a:r>
              <a:rPr lang="sr-Latn-CS" sz="2400" dirty="0" err="1" smtClean="0"/>
              <a:t>group</a:t>
            </a:r>
            <a:r>
              <a:rPr lang="sr-Latn-CS" sz="2400" dirty="0" smtClean="0"/>
              <a:t> -Subotica</a:t>
            </a:r>
          </a:p>
          <a:p>
            <a:r>
              <a:rPr lang="en-US" sz="2400" dirty="0" err="1" smtClean="0"/>
              <a:t>Grundfos</a:t>
            </a:r>
            <a:r>
              <a:rPr lang="sr-Latn-CS" sz="2400" dirty="0" smtClean="0"/>
              <a:t> – </a:t>
            </a:r>
            <a:r>
              <a:rPr lang="sr-Latn-CS" sz="2400" dirty="0" err="1" smtClean="0"/>
              <a:t>Inđija</a:t>
            </a:r>
            <a:endParaRPr lang="sr-Latn-CS" sz="2400" dirty="0" smtClean="0"/>
          </a:p>
          <a:p>
            <a:r>
              <a:rPr lang="sr-Latn-CS" sz="2400" dirty="0" err="1" smtClean="0"/>
              <a:t>Hemovent</a:t>
            </a:r>
            <a:r>
              <a:rPr lang="sr-Latn-CS" sz="2400" dirty="0" smtClean="0"/>
              <a:t>  - Beograd</a:t>
            </a:r>
          </a:p>
          <a:p>
            <a:r>
              <a:rPr lang="sr-Latn-CS" sz="2400" dirty="0" smtClean="0"/>
              <a:t>Sintelon, </a:t>
            </a:r>
            <a:r>
              <a:rPr lang="sr-Latn-CS" sz="2400" dirty="0" err="1" smtClean="0"/>
              <a:t>Tarket</a:t>
            </a:r>
            <a:r>
              <a:rPr lang="sr-Latn-CS" sz="2400" dirty="0" smtClean="0"/>
              <a:t> – Bačka palanka</a:t>
            </a:r>
          </a:p>
          <a:p>
            <a:r>
              <a:rPr lang="sr-Latn-CS" sz="2400" dirty="0" err="1" smtClean="0"/>
              <a:t>Texo</a:t>
            </a:r>
            <a:r>
              <a:rPr lang="sr-Latn-CS" sz="2400" dirty="0" smtClean="0"/>
              <a:t> - </a:t>
            </a:r>
            <a:r>
              <a:rPr lang="sr-Latn-CS" sz="2400" dirty="0" err="1" smtClean="0"/>
              <a:t>Indjija</a:t>
            </a:r>
            <a:endParaRPr lang="sr-Latn-CS" sz="2400" dirty="0" smtClean="0"/>
          </a:p>
          <a:p>
            <a:r>
              <a:rPr lang="sr-Latn-CS" sz="2400" dirty="0" err="1" smtClean="0"/>
              <a:t>Neofyton</a:t>
            </a:r>
            <a:r>
              <a:rPr lang="sr-Latn-CS" sz="2400" dirty="0" smtClean="0"/>
              <a:t> – Novi Sad……….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528" y="110407"/>
            <a:ext cx="8424936" cy="85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sz="3200" dirty="0" smtClean="0">
                <a:solidFill>
                  <a:schemeClr val="hlink"/>
                </a:solidFill>
                <a:latin typeface="+mj-lt"/>
              </a:rPr>
              <a:t>POTROŠNJA </a:t>
            </a:r>
            <a:r>
              <a:rPr lang="hr-HR" altLang="sr-Latn-RS" sz="3200" dirty="0">
                <a:solidFill>
                  <a:schemeClr val="hlink"/>
                </a:solidFill>
                <a:latin typeface="+mj-lt"/>
              </a:rPr>
              <a:t>POLIMERNIH MATERIJALA U </a:t>
            </a:r>
            <a:r>
              <a:rPr lang="hr-HR" altLang="sr-Latn-RS" sz="3200" dirty="0" smtClean="0">
                <a:solidFill>
                  <a:schemeClr val="hlink"/>
                </a:solidFill>
                <a:latin typeface="+mj-lt"/>
              </a:rPr>
              <a:t>SVETU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sz="2000" dirty="0" smtClean="0">
                <a:solidFill>
                  <a:schemeClr val="hlink"/>
                </a:solidFill>
                <a:latin typeface="+mj-lt"/>
              </a:rPr>
              <a:t> </a:t>
            </a:r>
            <a:endParaRPr lang="hr-HR" altLang="sr-Latn-RS" sz="2000" dirty="0">
              <a:solidFill>
                <a:schemeClr val="hlink"/>
              </a:solidFill>
              <a:latin typeface="+mj-lt"/>
            </a:endParaRPr>
          </a:p>
        </p:txBody>
      </p:sp>
      <p:pic>
        <p:nvPicPr>
          <p:cNvPr id="44034" name="Picture 2" descr="http://www.plastics.gl/wp-content/uploads/2014/12/European_infographi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590" y="3812789"/>
            <a:ext cx="5424537" cy="297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162" y="4396903"/>
            <a:ext cx="3956647" cy="2261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46" t="4834" r="18201" b="5843"/>
          <a:stretch/>
        </p:blipFill>
        <p:spPr>
          <a:xfrm>
            <a:off x="395536" y="692696"/>
            <a:ext cx="3892175" cy="3113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147" y="766646"/>
            <a:ext cx="3486280" cy="31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675" y="838200"/>
            <a:ext cx="1277938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8382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652963"/>
            <a:ext cx="41910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8" name="Picture 12"/>
          <p:cNvPicPr>
            <a:picLocks noChangeAspect="1" noChangeArrowheads="1"/>
          </p:cNvPicPr>
          <p:nvPr/>
        </p:nvPicPr>
        <p:blipFill>
          <a:blip r:embed="rId5"/>
          <a:srcRect r="43750"/>
          <a:stretch>
            <a:fillRect/>
          </a:stretch>
        </p:blipFill>
        <p:spPr bwMode="auto">
          <a:xfrm>
            <a:off x="1828800" y="838200"/>
            <a:ext cx="1177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8768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90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48577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91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7000" y="3048000"/>
            <a:ext cx="25908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6800" y="114280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</a:rPr>
              <a:t>Kućna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elektronika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59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14356"/>
          </a:xfrm>
        </p:spPr>
        <p:txBody>
          <a:bodyPr/>
          <a:lstStyle/>
          <a:p>
            <a:r>
              <a:rPr lang="sl-SI" sz="3200" b="1" i="1" dirty="0">
                <a:solidFill>
                  <a:srgbClr val="CC0000"/>
                </a:solidFill>
                <a:latin typeface="Arial" charset="0"/>
              </a:rPr>
              <a:t>Ambalaža:</a:t>
            </a:r>
            <a:endParaRPr lang="en-US" b="1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714356"/>
            <a:ext cx="7772400" cy="990600"/>
          </a:xfrm>
        </p:spPr>
        <p:txBody>
          <a:bodyPr/>
          <a:lstStyle/>
          <a:p>
            <a:r>
              <a:rPr lang="sl-SI" sz="2400" b="1" dirty="0">
                <a:solidFill>
                  <a:srgbClr val="3333FF"/>
                </a:solidFill>
                <a:latin typeface="Arial" charset="0"/>
              </a:rPr>
              <a:t>Sitna ambalaža (boce, tube, kantice ...)</a:t>
            </a:r>
          </a:p>
          <a:p>
            <a:r>
              <a:rPr lang="sl-SI" sz="2400" b="1" dirty="0">
                <a:solidFill>
                  <a:srgbClr val="3333FF"/>
                </a:solidFill>
                <a:latin typeface="Arial" charset="0"/>
              </a:rPr>
              <a:t>Krupna ambalaža (burad, kante, rezervoari....</a:t>
            </a:r>
            <a:endParaRPr lang="en-US" sz="2400" b="1" dirty="0">
              <a:solidFill>
                <a:srgbClr val="3333FF"/>
              </a:solidFill>
              <a:latin typeface="Arial" charset="0"/>
            </a:endParaRPr>
          </a:p>
        </p:txBody>
      </p:sp>
      <p:pic>
        <p:nvPicPr>
          <p:cNvPr id="88070" name="Picture 6" descr="H-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643050"/>
            <a:ext cx="3429024" cy="2581293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14488"/>
            <a:ext cx="3786214" cy="233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429132"/>
            <a:ext cx="41329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0" y="4286256"/>
            <a:ext cx="3451548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3143248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3660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0"/>
            <a:ext cx="7772400" cy="1143000"/>
          </a:xfrm>
        </p:spPr>
        <p:txBody>
          <a:bodyPr/>
          <a:lstStyle/>
          <a:p>
            <a:r>
              <a:rPr lang="sl-SI" sz="3200" b="1" i="1" dirty="0">
                <a:solidFill>
                  <a:srgbClr val="CC0000"/>
                </a:solidFill>
                <a:latin typeface="+mn-lt"/>
              </a:rPr>
              <a:t>Građevinsko-konstrukcioni materijali</a:t>
            </a:r>
            <a:endParaRPr lang="en-US" b="1" i="1" dirty="0">
              <a:latin typeface="+mn-lt"/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sl-SI" sz="2400" b="1" i="1" dirty="0">
                <a:solidFill>
                  <a:srgbClr val="3333FF"/>
                </a:solidFill>
              </a:rPr>
              <a:t>Profili</a:t>
            </a:r>
          </a:p>
          <a:p>
            <a:r>
              <a:rPr lang="sl-SI" sz="2400" b="1" i="1" dirty="0">
                <a:solidFill>
                  <a:srgbClr val="3333FF"/>
                </a:solidFill>
              </a:rPr>
              <a:t>Cevi</a:t>
            </a:r>
          </a:p>
          <a:p>
            <a:r>
              <a:rPr lang="sl-SI" sz="2400" b="1" i="1" dirty="0">
                <a:solidFill>
                  <a:srgbClr val="3333FF"/>
                </a:solidFill>
              </a:rPr>
              <a:t>Zidne obloge</a:t>
            </a:r>
          </a:p>
          <a:p>
            <a:r>
              <a:rPr lang="sl-SI" sz="2400" b="1" i="1" dirty="0">
                <a:solidFill>
                  <a:srgbClr val="3333FF"/>
                </a:solidFill>
              </a:rPr>
              <a:t>Podne obloge</a:t>
            </a:r>
          </a:p>
          <a:p>
            <a:r>
              <a:rPr lang="sl-SI" sz="2400" b="1" i="1" dirty="0">
                <a:solidFill>
                  <a:srgbClr val="3333FF"/>
                </a:solidFill>
              </a:rPr>
              <a:t>Stolarija</a:t>
            </a:r>
            <a:endParaRPr lang="en-US" sz="2400" b="1" dirty="0">
              <a:solidFill>
                <a:srgbClr val="3333FF"/>
              </a:solidFill>
            </a:endParaRPr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3322" name="Picture 10" descr="enterijer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643314"/>
            <a:ext cx="4572000" cy="2865438"/>
          </a:xfrm>
          <a:prstGeom prst="rect">
            <a:avLst/>
          </a:prstGeom>
          <a:noFill/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572" y="1119434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00438"/>
            <a:ext cx="3857652" cy="320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 descr="http://www.scotmax.co.uk/demo/work/large/baller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20" y="1104214"/>
            <a:ext cx="3742876" cy="21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66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609850"/>
          </a:xfrm>
          <a:prstGeom prst="rect">
            <a:avLst/>
          </a:prstGeom>
          <a:noFill/>
        </p:spPr>
      </p:pic>
      <p:pic>
        <p:nvPicPr>
          <p:cNvPr id="27656" name="Picture 8" descr="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9838" y="2048940"/>
            <a:ext cx="3952875" cy="2686050"/>
          </a:xfrm>
          <a:prstGeom prst="rect">
            <a:avLst/>
          </a:prstGeom>
          <a:noFill/>
        </p:spPr>
      </p:pic>
      <p:pic>
        <p:nvPicPr>
          <p:cNvPr id="27654" name="Picture 6" descr="2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0"/>
            <a:ext cx="3143250" cy="2647950"/>
          </a:xfrm>
          <a:prstGeom prst="rect">
            <a:avLst/>
          </a:prstGeom>
          <a:noFill/>
        </p:spPr>
      </p:pic>
      <p:pic>
        <p:nvPicPr>
          <p:cNvPr id="27664" name="Picture 16" descr="a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2514600"/>
            <a:ext cx="3429000" cy="2352675"/>
          </a:xfrm>
          <a:prstGeom prst="rect">
            <a:avLst/>
          </a:prstGeom>
          <a:noFill/>
        </p:spPr>
      </p:pic>
      <p:pic>
        <p:nvPicPr>
          <p:cNvPr id="27665" name="Picture 17" descr="Ladeluftroh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4679950"/>
            <a:ext cx="3276600" cy="2178050"/>
          </a:xfrm>
          <a:prstGeom prst="rect">
            <a:avLst/>
          </a:prstGeom>
          <a:noFill/>
        </p:spPr>
      </p:pic>
      <p:graphicFrame>
        <p:nvGraphicFramePr>
          <p:cNvPr id="27660" name="Object 12"/>
          <p:cNvGraphicFramePr>
            <a:graphicFrameLocks noChangeAspect="1"/>
          </p:cNvGraphicFramePr>
          <p:nvPr/>
        </p:nvGraphicFramePr>
        <p:xfrm>
          <a:off x="533400" y="3886200"/>
          <a:ext cx="19812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8" imgW="1238760" imgH="1857240" progId="Word.Document.8">
                  <p:embed/>
                </p:oleObj>
              </mc:Choice>
              <mc:Fallback>
                <p:oleObj name="Document" r:id="rId8" imgW="1238760" imgH="18572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886200"/>
                        <a:ext cx="19812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67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86297" y="639929"/>
            <a:ext cx="3627438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8" name="Picture 20"/>
          <p:cNvPicPr>
            <a:picLocks noChangeAspect="1" noChangeArrowheads="1"/>
          </p:cNvPicPr>
          <p:nvPr/>
        </p:nvPicPr>
        <p:blipFill>
          <a:blip r:embed="rId11"/>
          <a:srcRect l="18182" t="43637"/>
          <a:stretch>
            <a:fillRect/>
          </a:stretch>
        </p:blipFill>
        <p:spPr bwMode="auto">
          <a:xfrm>
            <a:off x="0" y="2362200"/>
            <a:ext cx="24384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9" name="Picture 21"/>
          <p:cNvPicPr>
            <a:picLocks noChangeAspect="1" noChangeArrowheads="1"/>
          </p:cNvPicPr>
          <p:nvPr/>
        </p:nvPicPr>
        <p:blipFill>
          <a:blip r:embed="rId12"/>
          <a:srcRect b="22000"/>
          <a:stretch>
            <a:fillRect/>
          </a:stretch>
        </p:blipFill>
        <p:spPr bwMode="auto">
          <a:xfrm>
            <a:off x="3200400" y="4667249"/>
            <a:ext cx="243840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000919" y="1546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3200" b="1" i="1" dirty="0" smtClean="0">
                <a:solidFill>
                  <a:srgbClr val="CC0000"/>
                </a:solidFill>
                <a:ea typeface="+mj-ea"/>
                <a:cs typeface="+mj-cs"/>
              </a:rPr>
              <a:t>Auto-Industrija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097691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66" y="360618"/>
            <a:ext cx="8229600" cy="57148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predmet: Svojstva i primena plastičnih materijala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10" name="Picture 2" descr="Image result for inženjerskiaterij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89648"/>
            <a:ext cx="514982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Image result for polymers and plas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7582"/>
            <a:ext cx="3233673" cy="29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" t="12600" r="-11" b="-359"/>
          <a:stretch/>
        </p:blipFill>
        <p:spPr>
          <a:xfrm>
            <a:off x="1634531" y="476672"/>
            <a:ext cx="6025669" cy="2974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412"/>
            <a:ext cx="9144000" cy="54827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57148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predmet: Svojstva i primena plastičnih materijala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51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3616</TotalTime>
  <Words>353</Words>
  <Application>Microsoft Office PowerPoint</Application>
  <PresentationFormat>On-screen Show (4:3)</PresentationFormat>
  <Paragraphs>73</Paragraphs>
  <Slides>23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微軟正黑體</vt:lpstr>
      <vt:lpstr>ＭＳ Ｐゴシック</vt:lpstr>
      <vt:lpstr>Arial</vt:lpstr>
      <vt:lpstr>Calibri</vt:lpstr>
      <vt:lpstr>Copperplate Gothic Bold</vt:lpstr>
      <vt:lpstr>Verdana</vt:lpstr>
      <vt:lpstr>Wingdings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Ambalaža:</vt:lpstr>
      <vt:lpstr>Građevinsko-konstrukcioni materijali</vt:lpstr>
      <vt:lpstr>PowerPoint Presentation</vt:lpstr>
      <vt:lpstr>predmet: Svojstva i primena plastičnih materijala  </vt:lpstr>
      <vt:lpstr>predmet: Svojstva i primena plastičnih materijala  </vt:lpstr>
      <vt:lpstr>PowerPoint Presentation</vt:lpstr>
      <vt:lpstr>predmet: Tehnologije oblikovanja plastike</vt:lpstr>
      <vt:lpstr>predmet: Mašine i uređaji za preradu plastike</vt:lpstr>
      <vt:lpstr>predmet: Projektovanje alata za plastiku</vt:lpstr>
      <vt:lpstr>SOFTVERSKI PAKETI</vt:lpstr>
      <vt:lpstr>PowerPoint Presentation</vt:lpstr>
      <vt:lpstr>predmet: Termička obrada savremenih alata</vt:lpstr>
      <vt:lpstr>PowerPoint Presentation</vt:lpstr>
      <vt:lpstr>PowerPoint Presentation</vt:lpstr>
      <vt:lpstr>predmet: Dizajn i funkcionalnost proizvoda</vt:lpstr>
      <vt:lpstr>PowerPoint Presentation</vt:lpstr>
      <vt:lpstr>Zašto ovaj modul?  </vt:lpstr>
      <vt:lpstr>PowerPoint Presentation</vt:lpstr>
      <vt:lpstr>GDE SE ZAPOSLITI?! </vt:lpstr>
    </vt:vector>
  </TitlesOfParts>
  <Company>FTN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Mladjo</dc:creator>
  <cp:lastModifiedBy>Mladjo</cp:lastModifiedBy>
  <cp:revision>152</cp:revision>
  <dcterms:created xsi:type="dcterms:W3CDTF">2013-02-28T07:26:27Z</dcterms:created>
  <dcterms:modified xsi:type="dcterms:W3CDTF">2023-05-29T10:08:54Z</dcterms:modified>
</cp:coreProperties>
</file>